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DM Sans SemiBold"/>
      <p:regular r:id="rId9"/>
      <p:bold r:id="rId10"/>
      <p:italic r:id="rId11"/>
      <p:boldItalic r:id="rId12"/>
    </p:embeddedFont>
    <p:embeddedFont>
      <p:font typeface="DM Sans"/>
      <p:regular r:id="rId13"/>
      <p:bold r:id="rId14"/>
      <p:italic r:id="rId15"/>
      <p:boldItalic r:id="rId16"/>
    </p:embeddedFont>
    <p:embeddedFont>
      <p:font typeface="Inter Medium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Medium-boldItalic.fntdata"/><Relationship Id="rId11" Type="http://schemas.openxmlformats.org/officeDocument/2006/relationships/font" Target="fonts/DMSansSemiBold-italic.fntdata"/><Relationship Id="rId10" Type="http://schemas.openxmlformats.org/officeDocument/2006/relationships/font" Target="fonts/DMSansSemiBold-bold.fntdata"/><Relationship Id="rId13" Type="http://schemas.openxmlformats.org/officeDocument/2006/relationships/font" Target="fonts/DMSans-regular.fntdata"/><Relationship Id="rId12" Type="http://schemas.openxmlformats.org/officeDocument/2006/relationships/font" Target="fonts/DMSansSemi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DMSansSemiBold-regular.fntdata"/><Relationship Id="rId15" Type="http://schemas.openxmlformats.org/officeDocument/2006/relationships/font" Target="fonts/DMSans-italic.fntdata"/><Relationship Id="rId14" Type="http://schemas.openxmlformats.org/officeDocument/2006/relationships/font" Target="fonts/DMSans-bold.fntdata"/><Relationship Id="rId17" Type="http://schemas.openxmlformats.org/officeDocument/2006/relationships/font" Target="fonts/InterMedium-regular.fntdata"/><Relationship Id="rId16" Type="http://schemas.openxmlformats.org/officeDocument/2006/relationships/font" Target="fonts/DMSans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InterMedium-italic.fntdata"/><Relationship Id="rId6" Type="http://schemas.openxmlformats.org/officeDocument/2006/relationships/slide" Target="slides/slide1.xml"/><Relationship Id="rId18" Type="http://schemas.openxmlformats.org/officeDocument/2006/relationships/font" Target="fonts/Inter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9ea149885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9ea149885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9ea149885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9ea149885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hyperlink" Target="http://yukawa.ai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yukawa.ai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yukawa.ai" TargetMode="External"/><Relationship Id="rId4" Type="http://schemas.openxmlformats.org/officeDocument/2006/relationships/hyperlink" Target="http://yukawa.ai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14200" y="83300"/>
            <a:ext cx="3574776" cy="612640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72875" y="1437249"/>
            <a:ext cx="5467500" cy="21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C9770"/>
              </a:buClr>
              <a:buSzPts val="3731"/>
              <a:buFont typeface="DM Sans SemiBold"/>
              <a:buNone/>
            </a:pPr>
            <a:r>
              <a:rPr b="1" i="0" lang="en" sz="3000" u="sng" cap="none" strike="noStrike">
                <a:solidFill>
                  <a:srgbClr val="1C9770"/>
                </a:solidFill>
                <a:latin typeface="DM Sans SemiBold"/>
                <a:ea typeface="DM Sans SemiBold"/>
                <a:cs typeface="DM Sans SemiBold"/>
                <a:sym typeface="DM Sans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Yukawa.AI</a:t>
            </a:r>
            <a:r>
              <a:rPr b="1" i="0" lang="en" sz="3000" u="none" cap="none" strike="noStrike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 -Vision – Building </a:t>
            </a:r>
            <a:r>
              <a:rPr b="1" lang="en" sz="3000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T</a:t>
            </a:r>
            <a:r>
              <a:rPr b="1" i="0" lang="en" sz="3000" u="none" cap="none" strike="noStrike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he </a:t>
            </a:r>
            <a:r>
              <a:rPr b="1" lang="en" sz="3000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“</a:t>
            </a:r>
            <a:r>
              <a:rPr b="1" i="0" lang="en" sz="3000" u="none" cap="none" strike="noStrike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Unified Enterprise Intelligence</a:t>
            </a:r>
            <a:r>
              <a:rPr b="1" lang="en" sz="3000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” For our clients</a:t>
            </a:r>
            <a:endParaRPr b="0" i="0" sz="30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173529" y="126750"/>
            <a:ext cx="1039500" cy="1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787"/>
              <a:buFont typeface="DM Sans SemiBold"/>
              <a:buNone/>
            </a:pPr>
            <a:r>
              <a:rPr b="1" i="0" lang="en" sz="787" u="none" cap="none" strike="noStrike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Vision for </a:t>
            </a:r>
            <a:r>
              <a:rPr b="1" i="0" lang="en" sz="787" u="sng" cap="none" strike="noStrike">
                <a:solidFill>
                  <a:srgbClr val="93CB52"/>
                </a:solidFill>
                <a:latin typeface="DM Sans SemiBold"/>
                <a:ea typeface="DM Sans SemiBold"/>
                <a:cs typeface="DM Sans SemiBold"/>
                <a:sym typeface="DM Sans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Yukawa.AI</a:t>
            </a:r>
            <a:endParaRPr b="0" i="0" sz="787" u="none" cap="none" strike="noStrike"/>
          </a:p>
        </p:txBody>
      </p:sp>
      <p:sp>
        <p:nvSpPr>
          <p:cNvPr id="61" name="Google Shape;61;p14"/>
          <p:cNvSpPr/>
          <p:nvPr/>
        </p:nvSpPr>
        <p:spPr>
          <a:xfrm>
            <a:off x="325194" y="396828"/>
            <a:ext cx="82635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606"/>
              <a:buFont typeface="DM Sans SemiBold"/>
              <a:buNone/>
            </a:pPr>
            <a:r>
              <a:rPr b="1" i="0" lang="en" sz="2000" u="none" cap="none" strike="noStrike">
                <a:solidFill>
                  <a:srgbClr val="030303"/>
                </a:solidFill>
                <a:latin typeface="DM Sans"/>
                <a:ea typeface="DM Sans"/>
                <a:cs typeface="DM Sans"/>
                <a:sym typeface="DM Sans"/>
              </a:rPr>
              <a:t>Building th</a:t>
            </a:r>
            <a:r>
              <a:rPr b="1" lang="en" sz="2000">
                <a:solidFill>
                  <a:srgbClr val="030303"/>
                </a:solidFill>
                <a:latin typeface="DM Sans"/>
                <a:ea typeface="DM Sans"/>
                <a:cs typeface="DM Sans"/>
                <a:sym typeface="DM Sans"/>
              </a:rPr>
              <a:t>e “</a:t>
            </a:r>
            <a:r>
              <a:rPr b="1" i="0" lang="en" sz="2000" u="none" cap="none" strike="noStrike">
                <a:solidFill>
                  <a:srgbClr val="030303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b="1" i="0" lang="en" sz="2000" u="none" cap="none" strike="noStrike">
                <a:solidFill>
                  <a:srgbClr val="1C9770"/>
                </a:solidFill>
                <a:latin typeface="DM Sans"/>
                <a:ea typeface="DM Sans"/>
                <a:cs typeface="DM Sans"/>
                <a:sym typeface="DM Sans"/>
              </a:rPr>
              <a:t>Unified Enterprise Data and Intelligence Platform</a:t>
            </a:r>
            <a:endParaRPr b="1" i="0" sz="2000" u="none" cap="none" strike="noStrike"/>
          </a:p>
        </p:txBody>
      </p:sp>
      <p:sp>
        <p:nvSpPr>
          <p:cNvPr id="62" name="Google Shape;62;p14"/>
          <p:cNvSpPr/>
          <p:nvPr/>
        </p:nvSpPr>
        <p:spPr>
          <a:xfrm>
            <a:off x="173525" y="948949"/>
            <a:ext cx="2821500" cy="3377700"/>
          </a:xfrm>
          <a:prstGeom prst="roundRect">
            <a:avLst>
              <a:gd fmla="val 94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57575" lIns="57575" spcFirstLastPara="1" rIns="57575" wrap="square" tIns="5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81"/>
          </a:p>
        </p:txBody>
      </p:sp>
      <p:sp>
        <p:nvSpPr>
          <p:cNvPr id="63" name="Google Shape;63;p14"/>
          <p:cNvSpPr/>
          <p:nvPr/>
        </p:nvSpPr>
        <p:spPr>
          <a:xfrm>
            <a:off x="256594" y="1034744"/>
            <a:ext cx="249600" cy="257700"/>
          </a:xfrm>
          <a:prstGeom prst="roundRect">
            <a:avLst>
              <a:gd fmla="val 23088483" name="adj"/>
            </a:avLst>
          </a:prstGeom>
          <a:solidFill>
            <a:srgbClr val="1C9770"/>
          </a:solidFill>
          <a:ln>
            <a:noFill/>
          </a:ln>
        </p:spPr>
        <p:txBody>
          <a:bodyPr anchorCtr="0" anchor="ctr" bIns="57575" lIns="57575" spcFirstLastPara="1" rIns="57575" wrap="square" tIns="5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256593" y="1378010"/>
            <a:ext cx="22089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58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76"/>
              <a:buFont typeface="DM Sans SemiBold"/>
              <a:buNone/>
            </a:pPr>
            <a:r>
              <a:rPr b="1" i="0" lang="en" sz="1259" u="none" cap="none" strike="noStrike">
                <a:solidFill>
                  <a:srgbClr val="464646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Unified Enterprise Data &amp; AI Platform</a:t>
            </a:r>
            <a:endParaRPr b="0" i="0" sz="1259" u="none" cap="none" strike="noStrike"/>
          </a:p>
        </p:txBody>
      </p:sp>
      <p:sp>
        <p:nvSpPr>
          <p:cNvPr id="65" name="Google Shape;65;p14"/>
          <p:cNvSpPr/>
          <p:nvPr/>
        </p:nvSpPr>
        <p:spPr>
          <a:xfrm>
            <a:off x="256594" y="1980340"/>
            <a:ext cx="26553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35900" lvl="0" marL="215908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44"/>
              <a:buFont typeface="Inter Medium"/>
              <a:buChar char="•"/>
            </a:pPr>
            <a:r>
              <a:rPr b="0" i="0" lang="en" sz="944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Managed, centralized, and governed foundation</a:t>
            </a:r>
            <a:endParaRPr b="0" i="0" sz="944" u="none" cap="none" strike="noStrike"/>
          </a:p>
        </p:txBody>
      </p:sp>
      <p:sp>
        <p:nvSpPr>
          <p:cNvPr id="66" name="Google Shape;66;p14"/>
          <p:cNvSpPr/>
          <p:nvPr/>
        </p:nvSpPr>
        <p:spPr>
          <a:xfrm>
            <a:off x="256547" y="2582552"/>
            <a:ext cx="26553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35900" lvl="0" marL="215908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44"/>
              <a:buFont typeface="Inter Medium"/>
              <a:buChar char="•"/>
            </a:pPr>
            <a:r>
              <a:rPr b="0" i="0" lang="en" sz="944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All enterprise data unified → single source of truth -&gt; Analytics + AI </a:t>
            </a:r>
            <a:r>
              <a:rPr lang="en" sz="944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foundation</a:t>
            </a:r>
            <a:endParaRPr b="0" i="0" sz="944" u="none" cap="none" strike="noStrike"/>
          </a:p>
        </p:txBody>
      </p:sp>
      <p:sp>
        <p:nvSpPr>
          <p:cNvPr id="67" name="Google Shape;67;p14"/>
          <p:cNvSpPr/>
          <p:nvPr/>
        </p:nvSpPr>
        <p:spPr>
          <a:xfrm>
            <a:off x="256547" y="3296844"/>
            <a:ext cx="26553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35900" lvl="0" marL="215908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44"/>
              <a:buFont typeface="Inter Medium"/>
              <a:buChar char="•"/>
            </a:pPr>
            <a:r>
              <a:rPr b="0" i="0" lang="en" sz="944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Enabler for analytics, AI, and automation</a:t>
            </a:r>
            <a:endParaRPr b="0" i="0" sz="944" u="none" cap="none" strike="noStrike"/>
          </a:p>
        </p:txBody>
      </p:sp>
      <p:sp>
        <p:nvSpPr>
          <p:cNvPr id="68" name="Google Shape;68;p14"/>
          <p:cNvSpPr/>
          <p:nvPr/>
        </p:nvSpPr>
        <p:spPr>
          <a:xfrm>
            <a:off x="3077961" y="948942"/>
            <a:ext cx="2821500" cy="3377700"/>
          </a:xfrm>
          <a:prstGeom prst="roundRect">
            <a:avLst>
              <a:gd fmla="val 94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57575" lIns="57575" spcFirstLastPara="1" rIns="57575" wrap="square" tIns="5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81"/>
          </a:p>
        </p:txBody>
      </p:sp>
      <p:sp>
        <p:nvSpPr>
          <p:cNvPr id="69" name="Google Shape;69;p14"/>
          <p:cNvSpPr/>
          <p:nvPr/>
        </p:nvSpPr>
        <p:spPr>
          <a:xfrm>
            <a:off x="3161026" y="1034744"/>
            <a:ext cx="249600" cy="257700"/>
          </a:xfrm>
          <a:prstGeom prst="roundRect">
            <a:avLst>
              <a:gd fmla="val 23088483" name="adj"/>
            </a:avLst>
          </a:prstGeom>
          <a:solidFill>
            <a:srgbClr val="1C9770"/>
          </a:solidFill>
          <a:ln>
            <a:noFill/>
          </a:ln>
        </p:spPr>
        <p:txBody>
          <a:bodyPr anchorCtr="0" anchor="ctr" bIns="57575" lIns="57575" spcFirstLastPara="1" rIns="57575" wrap="square" tIns="5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3161026" y="1378018"/>
            <a:ext cx="26553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58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76"/>
              <a:buFont typeface="DM Sans SemiBold"/>
              <a:buNone/>
            </a:pPr>
            <a:r>
              <a:rPr b="1" i="0" lang="en" sz="1259" u="none" cap="none" strike="noStrike">
                <a:solidFill>
                  <a:srgbClr val="464646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Top Databricks Partner &amp; Cloud-AI Innovator</a:t>
            </a:r>
            <a:endParaRPr b="0" i="0" sz="1259" u="none" cap="none" strike="noStrike"/>
          </a:p>
        </p:txBody>
      </p:sp>
      <p:sp>
        <p:nvSpPr>
          <p:cNvPr id="71" name="Google Shape;71;p14"/>
          <p:cNvSpPr/>
          <p:nvPr/>
        </p:nvSpPr>
        <p:spPr>
          <a:xfrm>
            <a:off x="3161026" y="1973420"/>
            <a:ext cx="26553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35900" lvl="0" marL="215908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44"/>
              <a:buFont typeface="Inter Medium"/>
              <a:buChar char="•"/>
            </a:pPr>
            <a:r>
              <a:rPr b="0" i="0" lang="en" sz="944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Lakehouse &amp; Delta architectures, best-in-class governance</a:t>
            </a:r>
            <a:endParaRPr b="0" i="0" sz="944" u="none" cap="none" strike="noStrike"/>
          </a:p>
        </p:txBody>
      </p:sp>
      <p:sp>
        <p:nvSpPr>
          <p:cNvPr id="72" name="Google Shape;72;p14"/>
          <p:cNvSpPr/>
          <p:nvPr/>
        </p:nvSpPr>
        <p:spPr>
          <a:xfrm>
            <a:off x="3119540" y="2608285"/>
            <a:ext cx="26553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35900" lvl="0" marL="215908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44"/>
              <a:buFont typeface="Inter Medium"/>
              <a:buChar char="•"/>
            </a:pPr>
            <a:r>
              <a:rPr b="0" i="0" lang="en" sz="944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Cloud-native, scalable, multi-cloud ready</a:t>
            </a:r>
            <a:endParaRPr b="0" i="0" sz="944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3161026" y="3017582"/>
            <a:ext cx="26553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35900" lvl="0" marL="215908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44"/>
              <a:buFont typeface="Inter Medium"/>
              <a:buChar char="•"/>
            </a:pPr>
            <a:r>
              <a:rPr b="0" i="0" lang="en" sz="944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Unity Catalog, MLOps, and continuous optimization</a:t>
            </a:r>
            <a:endParaRPr b="0" i="0" sz="944" u="none" cap="none" strike="noStrike"/>
          </a:p>
        </p:txBody>
      </p:sp>
      <p:sp>
        <p:nvSpPr>
          <p:cNvPr id="74" name="Google Shape;74;p14"/>
          <p:cNvSpPr/>
          <p:nvPr/>
        </p:nvSpPr>
        <p:spPr>
          <a:xfrm>
            <a:off x="5982396" y="948942"/>
            <a:ext cx="2821500" cy="3377700"/>
          </a:xfrm>
          <a:prstGeom prst="roundRect">
            <a:avLst>
              <a:gd fmla="val 94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57575" lIns="57575" spcFirstLastPara="1" rIns="57575" wrap="square" tIns="5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81"/>
          </a:p>
        </p:txBody>
      </p:sp>
      <p:sp>
        <p:nvSpPr>
          <p:cNvPr id="75" name="Google Shape;75;p14"/>
          <p:cNvSpPr/>
          <p:nvPr/>
        </p:nvSpPr>
        <p:spPr>
          <a:xfrm>
            <a:off x="6065459" y="1034744"/>
            <a:ext cx="249600" cy="257700"/>
          </a:xfrm>
          <a:prstGeom prst="roundRect">
            <a:avLst>
              <a:gd fmla="val 23088483" name="adj"/>
            </a:avLst>
          </a:prstGeom>
          <a:solidFill>
            <a:srgbClr val="1C9770"/>
          </a:solidFill>
          <a:ln>
            <a:noFill/>
          </a:ln>
        </p:spPr>
        <p:txBody>
          <a:bodyPr anchorCtr="0" anchor="ctr" bIns="57575" lIns="57575" spcFirstLastPara="1" rIns="57575" wrap="square" tIns="5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6065468" y="1378015"/>
            <a:ext cx="2523300" cy="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58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76"/>
              <a:buFont typeface="DM Sans SemiBold"/>
              <a:buNone/>
            </a:pPr>
            <a:r>
              <a:rPr b="1" i="0" lang="en" sz="1259" u="none" cap="none" strike="noStrike">
                <a:solidFill>
                  <a:srgbClr val="464646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Agentic AI Consultancy</a:t>
            </a:r>
            <a:endParaRPr b="0" i="0" sz="1259" u="none" cap="none" strike="noStrike"/>
          </a:p>
        </p:txBody>
      </p:sp>
      <p:sp>
        <p:nvSpPr>
          <p:cNvPr id="77" name="Google Shape;77;p14"/>
          <p:cNvSpPr/>
          <p:nvPr/>
        </p:nvSpPr>
        <p:spPr>
          <a:xfrm>
            <a:off x="6065459" y="1872017"/>
            <a:ext cx="26553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35900" lvl="0" marL="215908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44"/>
              <a:buFont typeface="Inter Medium"/>
              <a:buChar char="•"/>
            </a:pPr>
            <a:r>
              <a:rPr b="0" i="0" lang="en" sz="944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Harnessing cross-domain data &amp; AI experience</a:t>
            </a:r>
            <a:endParaRPr b="0" i="0" sz="944" u="none" cap="none" strike="noStrike"/>
          </a:p>
        </p:txBody>
      </p:sp>
      <p:sp>
        <p:nvSpPr>
          <p:cNvPr id="78" name="Google Shape;78;p14"/>
          <p:cNvSpPr/>
          <p:nvPr/>
        </p:nvSpPr>
        <p:spPr>
          <a:xfrm>
            <a:off x="6065459" y="2566567"/>
            <a:ext cx="26553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35900" lvl="0" marL="215908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44"/>
              <a:buFont typeface="Inter Medium"/>
              <a:buChar char="•"/>
            </a:pPr>
            <a:r>
              <a:rPr b="0" i="0" lang="en" sz="944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Intelligent Agents automating and optimizing enterprise workflows</a:t>
            </a:r>
            <a:endParaRPr b="0" i="0" sz="944" u="none" cap="none" strike="noStrike"/>
          </a:p>
        </p:txBody>
      </p:sp>
      <p:sp>
        <p:nvSpPr>
          <p:cNvPr id="79" name="Google Shape;79;p14"/>
          <p:cNvSpPr/>
          <p:nvPr/>
        </p:nvSpPr>
        <p:spPr>
          <a:xfrm>
            <a:off x="6065412" y="3147884"/>
            <a:ext cx="2655300" cy="1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35900" lvl="0" marL="215908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44"/>
              <a:buFont typeface="Inter Medium"/>
              <a:buChar char="•"/>
            </a:pPr>
            <a:r>
              <a:rPr b="0" i="0" lang="en" sz="944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Generative + </a:t>
            </a:r>
            <a:r>
              <a:rPr lang="en" sz="944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classical AI and </a:t>
            </a:r>
            <a:r>
              <a:rPr b="0" i="0" lang="en" sz="944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 data fusion</a:t>
            </a:r>
            <a:endParaRPr b="0" i="0" sz="944" u="none" cap="none" strike="noStrike"/>
          </a:p>
        </p:txBody>
      </p:sp>
      <p:sp>
        <p:nvSpPr>
          <p:cNvPr id="80" name="Google Shape;80;p14"/>
          <p:cNvSpPr/>
          <p:nvPr/>
        </p:nvSpPr>
        <p:spPr>
          <a:xfrm>
            <a:off x="173529" y="4508090"/>
            <a:ext cx="9900" cy="364800"/>
          </a:xfrm>
          <a:prstGeom prst="rect">
            <a:avLst/>
          </a:prstGeom>
          <a:solidFill>
            <a:srgbClr val="1C9770"/>
          </a:solidFill>
          <a:ln>
            <a:noFill/>
          </a:ln>
        </p:spPr>
        <p:txBody>
          <a:bodyPr anchorCtr="0" anchor="ctr" bIns="57575" lIns="57575" spcFirstLastPara="1" rIns="57575" wrap="square" tIns="57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/>
          <p:nvPr/>
        </p:nvSpPr>
        <p:spPr>
          <a:xfrm>
            <a:off x="4555139" y="1371280"/>
            <a:ext cx="4217700" cy="2387400"/>
          </a:xfrm>
          <a:prstGeom prst="roundRect">
            <a:avLst>
              <a:gd fmla="val 94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60400" lIns="60400" spcFirstLastPara="1" rIns="60400" wrap="square" tIns="60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24"/>
          </a:p>
        </p:txBody>
      </p:sp>
      <p:sp>
        <p:nvSpPr>
          <p:cNvPr id="86" name="Google Shape;86;p15"/>
          <p:cNvSpPr/>
          <p:nvPr/>
        </p:nvSpPr>
        <p:spPr>
          <a:xfrm>
            <a:off x="99025" y="1371280"/>
            <a:ext cx="4217700" cy="2387400"/>
          </a:xfrm>
          <a:prstGeom prst="roundRect">
            <a:avLst>
              <a:gd fmla="val 94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60400" lIns="60400" spcFirstLastPara="1" rIns="60400" wrap="square" tIns="60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24"/>
          </a:p>
        </p:txBody>
      </p:sp>
      <p:sp>
        <p:nvSpPr>
          <p:cNvPr id="87" name="Google Shape;87;p15"/>
          <p:cNvSpPr/>
          <p:nvPr/>
        </p:nvSpPr>
        <p:spPr>
          <a:xfrm>
            <a:off x="225529" y="62475"/>
            <a:ext cx="1067700" cy="1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826"/>
              <a:buFont typeface="DM Sans SemiBold"/>
              <a:buNone/>
            </a:pPr>
            <a:r>
              <a:rPr b="1" i="0" lang="en" sz="825" u="none" cap="none" strike="noStrike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Vision for </a:t>
            </a:r>
            <a:r>
              <a:rPr b="1" i="0" lang="en" sz="825" u="sng" cap="none" strike="noStrike">
                <a:solidFill>
                  <a:srgbClr val="93CB52"/>
                </a:solidFill>
                <a:latin typeface="DM Sans SemiBold"/>
                <a:ea typeface="DM Sans SemiBold"/>
                <a:cs typeface="DM Sans SemiBold"/>
                <a:sym typeface="DM Sans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Yukawa.AI</a:t>
            </a:r>
            <a:endParaRPr b="0" i="0" sz="825" u="none" cap="none" strike="noStrike"/>
          </a:p>
        </p:txBody>
      </p:sp>
      <p:sp>
        <p:nvSpPr>
          <p:cNvPr id="88" name="Google Shape;88;p15"/>
          <p:cNvSpPr/>
          <p:nvPr/>
        </p:nvSpPr>
        <p:spPr>
          <a:xfrm>
            <a:off x="383594" y="527682"/>
            <a:ext cx="55929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684"/>
              <a:buFont typeface="DM Sans SemiBold"/>
              <a:buNone/>
            </a:pPr>
            <a:r>
              <a:rPr b="1" lang="en" sz="1981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Yukawa : </a:t>
            </a:r>
            <a:r>
              <a:rPr b="1" i="0" lang="en" sz="1981" u="none" cap="none" strike="noStrike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Strategic Pillars &amp; Differentiation</a:t>
            </a:r>
            <a:endParaRPr b="0" i="0" sz="1981" u="none" cap="none" strike="noStrike"/>
          </a:p>
        </p:txBody>
      </p:sp>
      <p:sp>
        <p:nvSpPr>
          <p:cNvPr id="89" name="Google Shape;89;p15"/>
          <p:cNvSpPr/>
          <p:nvPr/>
        </p:nvSpPr>
        <p:spPr>
          <a:xfrm>
            <a:off x="383597" y="1004422"/>
            <a:ext cx="8708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354"/>
              <a:buFont typeface="DM Sans SemiBold"/>
              <a:buNone/>
            </a:pPr>
            <a:r>
              <a:rPr b="1" i="0" lang="en" sz="1651" u="none" cap="none" strike="noStrike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why </a:t>
            </a:r>
            <a:r>
              <a:rPr b="1" i="0" lang="en" sz="1651" u="sng" cap="none" strike="noStrike">
                <a:solidFill>
                  <a:srgbClr val="1C9770"/>
                </a:solidFill>
                <a:latin typeface="DM Sans SemiBold"/>
                <a:ea typeface="DM Sans SemiBold"/>
                <a:cs typeface="DM Sans SemiBold"/>
                <a:sym typeface="DM Sans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Yukawa.AI</a:t>
            </a:r>
            <a:r>
              <a:rPr b="1" i="0" lang="en" sz="1651" u="none" cap="none" strike="noStrike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 is your best partner for </a:t>
            </a:r>
            <a:r>
              <a:rPr b="1" lang="en" sz="1651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“</a:t>
            </a:r>
            <a:r>
              <a:rPr b="1" i="0" lang="en" sz="1651" u="none" cap="none" strike="noStrike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Data and AI</a:t>
            </a:r>
            <a:r>
              <a:rPr b="1" lang="en" sz="1651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”</a:t>
            </a:r>
            <a:r>
              <a:rPr b="1" i="0" lang="en" sz="1651" u="none" cap="none" strike="noStrike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 Vision and Implementation.</a:t>
            </a:r>
            <a:endParaRPr b="0" i="0" sz="1651" u="none" cap="none" strike="noStrike"/>
          </a:p>
        </p:txBody>
      </p:sp>
      <p:sp>
        <p:nvSpPr>
          <p:cNvPr id="90" name="Google Shape;90;p15"/>
          <p:cNvSpPr/>
          <p:nvPr/>
        </p:nvSpPr>
        <p:spPr>
          <a:xfrm>
            <a:off x="304567" y="1556605"/>
            <a:ext cx="3789300" cy="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580"/>
              </a:lnSpc>
              <a:spcBef>
                <a:spcPts val="0"/>
              </a:spcBef>
              <a:spcAft>
                <a:spcPts val="0"/>
              </a:spcAft>
              <a:buClr>
                <a:srgbClr val="1C9770"/>
              </a:buClr>
              <a:buSzPts val="1024"/>
              <a:buFont typeface="DM Sans SemiBold"/>
              <a:buNone/>
            </a:pPr>
            <a:r>
              <a:rPr b="1" i="0" lang="en" sz="1321" u="none" cap="none" strike="noStrike">
                <a:solidFill>
                  <a:srgbClr val="1C977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Pillar 1 – Unified Enterprise Data &amp; AI Platform</a:t>
            </a:r>
            <a:endParaRPr b="0" i="0" sz="1321" u="none" cap="none" strike="noStrike"/>
          </a:p>
        </p:txBody>
      </p:sp>
      <p:sp>
        <p:nvSpPr>
          <p:cNvPr id="91" name="Google Shape;91;p15"/>
          <p:cNvSpPr/>
          <p:nvPr/>
        </p:nvSpPr>
        <p:spPr>
          <a:xfrm>
            <a:off x="225529" y="1946227"/>
            <a:ext cx="4329600" cy="1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7468" lvl="0" marL="226496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91"/>
              <a:buFont typeface="Inter Medium"/>
              <a:buChar char="•"/>
            </a:pP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Enterprise-wide, governed, and trusted data foundation</a:t>
            </a:r>
            <a:endParaRPr b="0" i="0" sz="990" u="none" cap="none" strike="noStrike"/>
          </a:p>
        </p:txBody>
      </p:sp>
      <p:sp>
        <p:nvSpPr>
          <p:cNvPr id="92" name="Google Shape;92;p15"/>
          <p:cNvSpPr/>
          <p:nvPr/>
        </p:nvSpPr>
        <p:spPr>
          <a:xfrm>
            <a:off x="225529" y="2564226"/>
            <a:ext cx="4329600" cy="1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7468" lvl="0" marL="226496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91"/>
              <a:buFont typeface="Inter Medium"/>
              <a:buChar char="•"/>
            </a:pP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Self-service analytics, forecasting, and intelligent automation</a:t>
            </a:r>
            <a:endParaRPr b="0" i="0" sz="990" u="none" cap="none" strike="noStrike"/>
          </a:p>
        </p:txBody>
      </p:sp>
      <p:sp>
        <p:nvSpPr>
          <p:cNvPr id="93" name="Google Shape;93;p15"/>
          <p:cNvSpPr/>
          <p:nvPr/>
        </p:nvSpPr>
        <p:spPr>
          <a:xfrm>
            <a:off x="218349" y="3215043"/>
            <a:ext cx="4329600" cy="1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7468" lvl="0" marL="226496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91"/>
              <a:buFont typeface="Inter Medium"/>
              <a:buChar char="•"/>
            </a:pP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Built on Databricks + Cloud-native stack (AWS, GCP, Azure)</a:t>
            </a:r>
            <a:endParaRPr b="0" i="0" sz="990" u="none" cap="none" strike="noStrike"/>
          </a:p>
        </p:txBody>
      </p:sp>
      <p:sp>
        <p:nvSpPr>
          <p:cNvPr id="94" name="Google Shape;94;p15"/>
          <p:cNvSpPr/>
          <p:nvPr/>
        </p:nvSpPr>
        <p:spPr>
          <a:xfrm>
            <a:off x="4667812" y="1556605"/>
            <a:ext cx="3789300" cy="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580"/>
              </a:lnSpc>
              <a:spcBef>
                <a:spcPts val="0"/>
              </a:spcBef>
              <a:spcAft>
                <a:spcPts val="0"/>
              </a:spcAft>
              <a:buClr>
                <a:srgbClr val="1C9770"/>
              </a:buClr>
              <a:buSzPts val="1024"/>
              <a:buFont typeface="DM Sans SemiBold"/>
              <a:buNone/>
            </a:pPr>
            <a:r>
              <a:rPr b="1" lang="en" sz="1321">
                <a:solidFill>
                  <a:srgbClr val="1C977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Pillar 2</a:t>
            </a:r>
            <a:r>
              <a:rPr b="1" i="0" lang="en" sz="1321" u="none" cap="none" strike="noStrike">
                <a:solidFill>
                  <a:srgbClr val="7AD18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 </a:t>
            </a:r>
            <a:r>
              <a:rPr b="1" lang="en" sz="1321">
                <a:solidFill>
                  <a:srgbClr val="1C977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–</a:t>
            </a:r>
            <a:r>
              <a:rPr b="1" i="0" lang="en" sz="1321" u="none" cap="none" strike="noStrike">
                <a:solidFill>
                  <a:srgbClr val="7AD18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 </a:t>
            </a:r>
            <a:r>
              <a:rPr b="1" lang="en" sz="1321">
                <a:solidFill>
                  <a:srgbClr val="1C977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Agentic</a:t>
            </a:r>
            <a:r>
              <a:rPr b="1" i="0" lang="en" sz="1321" u="none" cap="none" strike="noStrike">
                <a:solidFill>
                  <a:srgbClr val="7AD18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 </a:t>
            </a:r>
            <a:r>
              <a:rPr b="1" lang="en" sz="1321">
                <a:solidFill>
                  <a:srgbClr val="1C977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Edge</a:t>
            </a:r>
            <a:r>
              <a:rPr b="1" i="0" lang="en" sz="1321" u="none" cap="none" strike="noStrike">
                <a:solidFill>
                  <a:srgbClr val="7AD18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 </a:t>
            </a:r>
            <a:r>
              <a:rPr b="1" lang="en" sz="1321">
                <a:solidFill>
                  <a:srgbClr val="1C977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in</a:t>
            </a:r>
            <a:r>
              <a:rPr b="1" i="0" lang="en" sz="1321" u="none" cap="none" strike="noStrike">
                <a:solidFill>
                  <a:srgbClr val="7AD18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 </a:t>
            </a:r>
            <a:r>
              <a:rPr b="1" lang="en" sz="1321">
                <a:solidFill>
                  <a:srgbClr val="1C977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AI</a:t>
            </a:r>
            <a:r>
              <a:rPr b="1" i="0" lang="en" sz="1321" u="none" cap="none" strike="noStrike">
                <a:solidFill>
                  <a:srgbClr val="7AD18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 </a:t>
            </a:r>
            <a:r>
              <a:rPr b="1" lang="en" sz="1321">
                <a:solidFill>
                  <a:srgbClr val="1C9770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Implementation</a:t>
            </a:r>
            <a:endParaRPr b="1" i="0" sz="1321" u="none" cap="none" strike="noStrike"/>
          </a:p>
        </p:txBody>
      </p:sp>
      <p:sp>
        <p:nvSpPr>
          <p:cNvPr id="95" name="Google Shape;95;p15"/>
          <p:cNvSpPr/>
          <p:nvPr/>
        </p:nvSpPr>
        <p:spPr>
          <a:xfrm>
            <a:off x="4710909" y="1946223"/>
            <a:ext cx="4329600" cy="1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7468" lvl="0" marL="226496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91"/>
              <a:buFont typeface="Inter Medium"/>
              <a:buChar char="•"/>
            </a:pP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Agentic AI – adaptive, context-aware, decision-driven systems</a:t>
            </a:r>
            <a:endParaRPr b="0" i="0" sz="990" u="none" cap="none" strike="noStrike"/>
          </a:p>
        </p:txBody>
      </p:sp>
      <p:sp>
        <p:nvSpPr>
          <p:cNvPr id="96" name="Google Shape;96;p15"/>
          <p:cNvSpPr/>
          <p:nvPr/>
        </p:nvSpPr>
        <p:spPr>
          <a:xfrm>
            <a:off x="4696546" y="2564226"/>
            <a:ext cx="4329600" cy="1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7468" lvl="0" marL="226496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91"/>
              <a:buFont typeface="Inter Medium"/>
              <a:buChar char="•"/>
            </a:pP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LLMs, Vector DBs, LangChain, </a:t>
            </a:r>
            <a:r>
              <a:rPr lang="en" sz="990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Llama Index</a:t>
            </a: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 integration</a:t>
            </a:r>
            <a:endParaRPr b="0" i="0" sz="99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4726773" y="3230489"/>
            <a:ext cx="4329600" cy="1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47468" lvl="0" marL="226496" marR="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991"/>
              <a:buFont typeface="Inter Medium"/>
              <a:buChar char="•"/>
            </a:pP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Continuous learning from enterprise + external data</a:t>
            </a:r>
            <a:endParaRPr b="0" i="0" sz="990" u="none" cap="none" strike="noStrike"/>
          </a:p>
        </p:txBody>
      </p:sp>
      <p:sp>
        <p:nvSpPr>
          <p:cNvPr id="98" name="Google Shape;98;p15"/>
          <p:cNvSpPr/>
          <p:nvPr/>
        </p:nvSpPr>
        <p:spPr>
          <a:xfrm>
            <a:off x="235424" y="3895846"/>
            <a:ext cx="3521100" cy="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2580"/>
              </a:lnSpc>
              <a:spcBef>
                <a:spcPts val="0"/>
              </a:spcBef>
              <a:spcAft>
                <a:spcPts val="0"/>
              </a:spcAft>
              <a:buClr>
                <a:srgbClr val="030303"/>
              </a:buClr>
              <a:buSzPts val="1024"/>
              <a:buFont typeface="DM Sans SemiBold"/>
              <a:buNone/>
            </a:pPr>
            <a:r>
              <a:rPr b="1" i="0" lang="en" sz="1321" u="none" cap="none" strike="noStrike">
                <a:solidFill>
                  <a:srgbClr val="030303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Standard Best Practices (Our DNA)</a:t>
            </a:r>
            <a:endParaRPr b="0" i="0" sz="1321" u="none" cap="none" strike="noStrike"/>
          </a:p>
        </p:txBody>
      </p:sp>
      <p:sp>
        <p:nvSpPr>
          <p:cNvPr id="99" name="Google Shape;99;p15"/>
          <p:cNvSpPr/>
          <p:nvPr/>
        </p:nvSpPr>
        <p:spPr>
          <a:xfrm>
            <a:off x="225525" y="4181657"/>
            <a:ext cx="8867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26"/>
              <a:buFont typeface="Inter Medium"/>
              <a:buNone/>
            </a:pPr>
            <a:r>
              <a:rPr b="0" i="0" lang="en" sz="990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☁</a:t>
            </a: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 Cloud Native | </a:t>
            </a:r>
            <a:r>
              <a:rPr b="0" i="0" lang="en" sz="990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📊</a:t>
            </a: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 Data </a:t>
            </a:r>
            <a:r>
              <a:rPr lang="en" sz="990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Driven</a:t>
            </a: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 | </a:t>
            </a:r>
            <a:r>
              <a:rPr b="0" i="0" lang="en" sz="990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🧩</a:t>
            </a: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 Enterprise Governance | </a:t>
            </a:r>
            <a:r>
              <a:rPr b="0" i="0" lang="en" sz="990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🤖</a:t>
            </a: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 AI Native | </a:t>
            </a:r>
            <a:r>
              <a:rPr b="0" i="0" lang="en" sz="990" u="none" cap="none" strike="noStrike">
                <a:solidFill>
                  <a:srgbClr val="000000"/>
                </a:solidFill>
                <a:latin typeface="Inter Medium"/>
                <a:ea typeface="Inter Medium"/>
                <a:cs typeface="Inter Medium"/>
                <a:sym typeface="Inter Medium"/>
              </a:rPr>
              <a:t>🕹</a:t>
            </a:r>
            <a:r>
              <a:rPr b="0" i="0" lang="en" sz="990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 Agentic by Design | Flexible </a:t>
            </a:r>
            <a:endParaRPr b="0" i="0" sz="990" u="none" cap="none" strike="noStrike"/>
          </a:p>
        </p:txBody>
      </p:sp>
      <p:sp>
        <p:nvSpPr>
          <p:cNvPr id="100" name="Google Shape;100;p15"/>
          <p:cNvSpPr/>
          <p:nvPr/>
        </p:nvSpPr>
        <p:spPr>
          <a:xfrm>
            <a:off x="353631" y="4856391"/>
            <a:ext cx="87396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64646"/>
              </a:buClr>
              <a:buSzPts val="826"/>
              <a:buFont typeface="Inter Medium"/>
              <a:buNone/>
            </a:pPr>
            <a:r>
              <a:rPr b="0" i="0" lang="en" sz="825" u="none" cap="none" strike="noStrike">
                <a:solidFill>
                  <a:srgbClr val="464646"/>
                </a:solidFill>
                <a:latin typeface="Inter Medium"/>
                <a:ea typeface="Inter Medium"/>
                <a:cs typeface="Inter Medium"/>
                <a:sym typeface="Inter Medium"/>
              </a:rPr>
              <a:t>"Data-Driven. AI-Native. Agentic by Design."</a:t>
            </a:r>
            <a:endParaRPr b="0" i="0" sz="825" u="none" cap="none" strike="noStrike"/>
          </a:p>
        </p:txBody>
      </p:sp>
      <p:sp>
        <p:nvSpPr>
          <p:cNvPr id="101" name="Google Shape;101;p15"/>
          <p:cNvSpPr/>
          <p:nvPr/>
        </p:nvSpPr>
        <p:spPr>
          <a:xfrm>
            <a:off x="225529" y="4753037"/>
            <a:ext cx="9900" cy="390600"/>
          </a:xfrm>
          <a:prstGeom prst="rect">
            <a:avLst/>
          </a:prstGeom>
          <a:solidFill>
            <a:srgbClr val="1C9770"/>
          </a:solidFill>
          <a:ln>
            <a:noFill/>
          </a:ln>
        </p:spPr>
        <p:txBody>
          <a:bodyPr anchorCtr="0" anchor="ctr" bIns="60400" lIns="60400" spcFirstLastPara="1" rIns="60400" wrap="square" tIns="60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